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0" r:id="rId3"/>
    <p:sldId id="258" r:id="rId4"/>
    <p:sldId id="261" r:id="rId5"/>
    <p:sldId id="259" r:id="rId6"/>
    <p:sldId id="265" r:id="rId7"/>
    <p:sldId id="266" r:id="rId8"/>
    <p:sldId id="268" r:id="rId9"/>
    <p:sldId id="271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7DC1"/>
    <a:srgbClr val="17489F"/>
    <a:srgbClr val="CDDDF0"/>
    <a:srgbClr val="A2ADB9"/>
    <a:srgbClr val="B4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57" autoAdjust="0"/>
    <p:restoredTop sz="75042" autoAdjust="0"/>
  </p:normalViewPr>
  <p:slideViewPr>
    <p:cSldViewPr snapToGrid="0" snapToObjects="1">
      <p:cViewPr varScale="1">
        <p:scale>
          <a:sx n="58" d="100"/>
          <a:sy n="58" d="100"/>
        </p:scale>
        <p:origin x="-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E605E-8238-8B41-9CB6-3BBCF51A4BDD}" type="datetimeFigureOut">
              <a:rPr lang="en-US" smtClean="0"/>
              <a:t>6/16/16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42AF3-81A1-E947-B057-7C0B1D761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3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35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76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80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00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40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r>
              <a:rPr lang="en-US" baseline="0" dirty="0" smtClean="0"/>
              <a:t> experimental conditions from “Optimized scale up”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31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5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42AF3-81A1-E947-B057-7C0B1D761E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Broad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5865813"/>
            <a:ext cx="2035175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1"/>
          <p:cNvSpPr>
            <a:spLocks noGrp="1"/>
          </p:cNvSpPr>
          <p:nvPr>
            <p:ph sz="quarter" idx="10"/>
          </p:nvPr>
        </p:nvSpPr>
        <p:spPr>
          <a:xfrm>
            <a:off x="811664" y="3066145"/>
            <a:ext cx="4785379" cy="230470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11664" y="1499840"/>
            <a:ext cx="4776681" cy="1533965"/>
          </a:xfrm>
          <a:prstGeom prst="rect">
            <a:avLst/>
          </a:prstGeom>
        </p:spPr>
        <p:txBody>
          <a:bodyPr vert="horz" lIns="0" tIns="0" rIns="0" bIns="0"/>
          <a:lstStyle>
            <a:lvl1pPr>
              <a:lnSpc>
                <a:spcPts val="4400"/>
              </a:lnSpc>
              <a:defRPr sz="4200" kern="1400" spc="-40">
                <a:solidFill>
                  <a:srgbClr val="00609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6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94925"/>
            <a:ext cx="7773713" cy="109728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8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07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-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4925"/>
            <a:ext cx="7773713" cy="109728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8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8760"/>
            <a:ext cx="8229600" cy="3763963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8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-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8760"/>
            <a:ext cx="4038600" cy="4525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8760"/>
            <a:ext cx="4038600" cy="4525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94925"/>
            <a:ext cx="7773713" cy="109728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8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roadslide-topbanner_2011_maste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D63B3"/>
          </a:solidFill>
          <a:latin typeface="Calibri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D63B3"/>
          </a:solidFill>
          <a:latin typeface="Calibri" pitchFamily="-108" charset="0"/>
          <a:ea typeface="Arial" pitchFamily="-111" charset="0"/>
          <a:cs typeface="Arial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D63B3"/>
          </a:solidFill>
          <a:latin typeface="Calibri" pitchFamily="-108" charset="0"/>
          <a:ea typeface="Arial" pitchFamily="-111" charset="0"/>
          <a:cs typeface="Arial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D63B3"/>
          </a:solidFill>
          <a:latin typeface="Calibri" pitchFamily="-108" charset="0"/>
          <a:ea typeface="Arial" pitchFamily="-111" charset="0"/>
          <a:cs typeface="Arial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D63B3"/>
          </a:solidFill>
          <a:latin typeface="Calibri" pitchFamily="-108" charset="0"/>
          <a:ea typeface="Arial" pitchFamily="-111" charset="0"/>
          <a:cs typeface="Arial" pitchFamily="-111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Arial" pitchFamily="-111" charset="0"/>
          <a:cs typeface="Arial" pitchFamily="-111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Arial" pitchFamily="-111" charset="0"/>
          <a:cs typeface="Arial" pitchFamily="-111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Arial" pitchFamily="-111" charset="0"/>
          <a:cs typeface="Arial" pitchFamily="-111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Arial" pitchFamily="-111" charset="0"/>
          <a:cs typeface="Arial" pitchFamily="-11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sz="quarter" idx="10"/>
          </p:nvPr>
        </p:nvSpPr>
        <p:spPr>
          <a:xfrm>
            <a:off x="811664" y="3400778"/>
            <a:ext cx="4785379" cy="1970074"/>
          </a:xfrm>
        </p:spPr>
        <p:txBody>
          <a:bodyPr/>
          <a:lstStyle/>
          <a:p>
            <a:r>
              <a:rPr lang="en-US" dirty="0" smtClean="0"/>
              <a:t>Christine Strand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663" y="1499840"/>
            <a:ext cx="6389625" cy="153396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Alternative Infection Protocol:</a:t>
            </a:r>
            <a:br>
              <a:rPr lang="en-US" sz="4000" dirty="0" smtClean="0"/>
            </a:br>
            <a:r>
              <a:rPr lang="en-US" sz="4000" dirty="0" smtClean="0"/>
              <a:t>no centrifugation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9140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Protocols:</a:t>
            </a:r>
            <a:br>
              <a:rPr lang="en-US" dirty="0" smtClean="0"/>
            </a:br>
            <a:r>
              <a:rPr lang="en-US" dirty="0" smtClean="0"/>
              <a:t>pros of each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454335"/>
              </p:ext>
            </p:extLst>
          </p:nvPr>
        </p:nvGraphicFramePr>
        <p:xfrm>
          <a:off x="1524000" y="1397000"/>
          <a:ext cx="6096000" cy="54000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 Spin Pros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437D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Spinfection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Pros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437DC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Less interventions/opportunities for contamination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Doesn’t require use</a:t>
                      </a:r>
                      <a:r>
                        <a:rPr lang="en-US" baseline="0" dirty="0" smtClean="0"/>
                        <a:t> of centrifuge</a:t>
                      </a:r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Cells are never over-confluent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Cells</a:t>
                      </a:r>
                      <a:r>
                        <a:rPr lang="en-US" baseline="0" dirty="0" smtClean="0"/>
                        <a:t> are never passaged twice in less than 48hr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No pooling of lots of wells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 smtClean="0"/>
                    </a:p>
                  </a:txBody>
                  <a:tcPr>
                    <a:solidFill>
                      <a:srgbClr val="CDDDF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Less virus to infect same number of cells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Less space in the incubator during infection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CDDD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29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Polybrene</a:t>
            </a:r>
            <a:r>
              <a:rPr lang="en-US" dirty="0" smtClean="0"/>
              <a:t> can increase infection efficiency</a:t>
            </a:r>
            <a:endParaRPr lang="en-US" dirty="0"/>
          </a:p>
        </p:txBody>
      </p:sp>
      <p:pic>
        <p:nvPicPr>
          <p:cNvPr id="6" name="Picture 5" descr="Screen Shot 2016-06-15 at 4.55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4" y="1497424"/>
            <a:ext cx="8487833" cy="529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09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Polybrene</a:t>
            </a:r>
            <a:r>
              <a:rPr lang="en-US" dirty="0" smtClean="0"/>
              <a:t> can also show toxicity</a:t>
            </a:r>
            <a:r>
              <a:rPr lang="en-US" sz="2800" dirty="0"/>
              <a:t/>
            </a:r>
            <a:br>
              <a:rPr lang="en-US" sz="2800" dirty="0"/>
            </a:br>
            <a:endParaRPr lang="en-US" dirty="0"/>
          </a:p>
        </p:txBody>
      </p:sp>
      <p:pic>
        <p:nvPicPr>
          <p:cNvPr id="3" name="Picture 2" descr="Screen Shot 2016-06-15 at 4.24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434" y="1418162"/>
            <a:ext cx="579051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Duration of </a:t>
            </a:r>
            <a:r>
              <a:rPr lang="en-US" dirty="0" err="1" smtClean="0"/>
              <a:t>polybrene</a:t>
            </a:r>
            <a:r>
              <a:rPr lang="en-US" dirty="0" smtClean="0"/>
              <a:t> exposure is not a critical parameter for toxicity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1804" y="6242099"/>
            <a:ext cx="7974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Viability decrease seen at t=33hr likely due to media depletion</a:t>
            </a:r>
            <a:endParaRPr lang="en-US" dirty="0"/>
          </a:p>
        </p:txBody>
      </p:sp>
      <p:pic>
        <p:nvPicPr>
          <p:cNvPr id="3" name="Picture 2" descr="Screen Shot 2016-06-15 at 4.33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4" y="1366728"/>
            <a:ext cx="7450667" cy="487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32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virus incubation on cells and total media volume influence infection</a:t>
            </a:r>
            <a:endParaRPr lang="en-US" dirty="0"/>
          </a:p>
        </p:txBody>
      </p:sp>
      <p:pic>
        <p:nvPicPr>
          <p:cNvPr id="3" name="Picture 2" descr="4. Length of virus incubation on cells &amp; total media vol influence infe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12" y="1460809"/>
            <a:ext cx="7239000" cy="510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183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Optimized scale-up and timeline</a:t>
            </a:r>
            <a:endParaRPr lang="en-US" dirty="0"/>
          </a:p>
        </p:txBody>
      </p:sp>
      <p:pic>
        <p:nvPicPr>
          <p:cNvPr id="7" name="Picture 6" descr="Screen Shot 2016-06-07 at 2.07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09" y="2145136"/>
            <a:ext cx="5727862" cy="3859836"/>
          </a:xfrm>
          <a:prstGeom prst="rect">
            <a:avLst/>
          </a:prstGeom>
        </p:spPr>
      </p:pic>
      <p:pic>
        <p:nvPicPr>
          <p:cNvPr id="3" name="Picture 2" descr="Screen Shot 2016-06-15 at 4.42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593" y="1742968"/>
            <a:ext cx="3087738" cy="47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3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Consistency of infection</a:t>
            </a:r>
            <a:br>
              <a:rPr lang="en-US" dirty="0" smtClean="0"/>
            </a:br>
            <a:r>
              <a:rPr lang="en-US" dirty="0" smtClean="0"/>
              <a:t> (replicates performed one week apart)</a:t>
            </a:r>
            <a:endParaRPr lang="en-US" dirty="0"/>
          </a:p>
        </p:txBody>
      </p:sp>
      <p:pic>
        <p:nvPicPr>
          <p:cNvPr id="3" name="Picture 2" descr="Screen Shot 2016-06-15 at 4.41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200" y="1502834"/>
            <a:ext cx="6292841" cy="535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8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protocols: </a:t>
            </a:r>
            <a:br>
              <a:rPr lang="en-US" dirty="0" smtClean="0"/>
            </a:br>
            <a:r>
              <a:rPr lang="en-US" dirty="0" smtClean="0"/>
              <a:t>per cell efficiency</a:t>
            </a:r>
            <a:endParaRPr lang="en-US" dirty="0"/>
          </a:p>
        </p:txBody>
      </p:sp>
      <p:pic>
        <p:nvPicPr>
          <p:cNvPr id="3" name="Picture 2" descr="Screen Shot 2016-06-15 at 4.22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84" y="1418911"/>
            <a:ext cx="6741583" cy="526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1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 protocols:</a:t>
            </a:r>
            <a:br>
              <a:rPr lang="en-US" dirty="0" smtClean="0"/>
            </a:br>
            <a:r>
              <a:rPr lang="en-US" dirty="0" smtClean="0"/>
              <a:t>per virus volume efficiency</a:t>
            </a:r>
            <a:endParaRPr lang="en-US" dirty="0"/>
          </a:p>
        </p:txBody>
      </p:sp>
      <p:pic>
        <p:nvPicPr>
          <p:cNvPr id="4" name="Picture 3" descr="9. Per Virus Vol Efficienc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08" y="1476973"/>
            <a:ext cx="6680899" cy="520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364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4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Presentation4.thmx</Template>
  <TotalTime>8753</TotalTime>
  <Words>140</Words>
  <Application>Microsoft Macintosh PowerPoint</Application>
  <PresentationFormat>On-screen Show (4:3)</PresentationFormat>
  <Paragraphs>36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Presentation4</vt:lpstr>
      <vt:lpstr>Alternative Infection Protocol: no centrifugation</vt:lpstr>
      <vt:lpstr>Polybrene can increase infection efficiency</vt:lpstr>
      <vt:lpstr>Polybrene can also show toxicity </vt:lpstr>
      <vt:lpstr>Duration of polybrene exposure is not a critical parameter for toxicity</vt:lpstr>
      <vt:lpstr>Length of virus incubation on cells and total media volume influence infection</vt:lpstr>
      <vt:lpstr>Optimized scale-up and timeline</vt:lpstr>
      <vt:lpstr>Consistency of infection  (replicates performed one week apart)</vt:lpstr>
      <vt:lpstr>Comparing protocols:  per cell efficiency</vt:lpstr>
      <vt:lpstr>Comparing  protocols: per virus volume efficiency</vt:lpstr>
      <vt:lpstr>Comparing Protocols: pros of each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Spin Infection  Summary of Experiments  and Conclusions Drawn</dc:title>
  <dc:creator>Christine Strand</dc:creator>
  <cp:lastModifiedBy>Christine Strand</cp:lastModifiedBy>
  <cp:revision>75</cp:revision>
  <dcterms:created xsi:type="dcterms:W3CDTF">2016-05-31T18:08:39Z</dcterms:created>
  <dcterms:modified xsi:type="dcterms:W3CDTF">2016-06-16T16:21:15Z</dcterms:modified>
</cp:coreProperties>
</file>